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7" r:id="rId2"/>
    <p:sldId id="258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17" r:id="rId49"/>
    <p:sldId id="308" r:id="rId50"/>
    <p:sldId id="31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The</a:t>
            </a:r>
            <a:r>
              <a:rPr lang="en-US" baseline="0" dirty="0" smtClean="0"/>
              <a:t> number of user using</a:t>
            </a:r>
            <a:r>
              <a:rPr lang="en-US" dirty="0" smtClean="0"/>
              <a:t> </a:t>
            </a:r>
            <a:r>
              <a:rPr lang="en-US" dirty="0"/>
              <a:t>smart phone</a:t>
            </a:r>
            <a:endParaRPr lang="vi-VN" dirty="0"/>
          </a:p>
        </c:rich>
      </c:tx>
      <c:layout>
        <c:manualLayout>
          <c:xMode val="edge"/>
          <c:yMode val="edge"/>
          <c:x val="0.30003743272544803"/>
          <c:y val="1.30695977692357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Android(Google)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6.8</c:v>
                </c:pt>
                <c:pt idx="1">
                  <c:v>67.22</c:v>
                </c:pt>
                <c:pt idx="2">
                  <c:v>219.52</c:v>
                </c:pt>
                <c:pt idx="3">
                  <c:v>451.62</c:v>
                </c:pt>
                <c:pt idx="4">
                  <c:v>758.72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IOS(Apple)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24.89</c:v>
                </c:pt>
                <c:pt idx="1">
                  <c:v>46.6</c:v>
                </c:pt>
                <c:pt idx="2">
                  <c:v>89.26</c:v>
                </c:pt>
                <c:pt idx="3">
                  <c:v>130.13</c:v>
                </c:pt>
                <c:pt idx="4">
                  <c:v>150.79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Window Mobile/Phone (Microsoft)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15.03</c:v>
                </c:pt>
                <c:pt idx="1">
                  <c:v>12.38</c:v>
                </c:pt>
                <c:pt idx="2">
                  <c:v>8.77</c:v>
                </c:pt>
                <c:pt idx="3">
                  <c:v>16.940000000000001</c:v>
                </c:pt>
                <c:pt idx="4">
                  <c:v>30.84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Black berry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34.35</c:v>
                </c:pt>
                <c:pt idx="1">
                  <c:v>47.45</c:v>
                </c:pt>
                <c:pt idx="2">
                  <c:v>51.54</c:v>
                </c:pt>
                <c:pt idx="3">
                  <c:v>34.21</c:v>
                </c:pt>
                <c:pt idx="4">
                  <c:v>18.61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8370424"/>
        <c:axId val="448363760"/>
      </c:lineChart>
      <c:catAx>
        <c:axId val="448370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Năm</a:t>
                </a:r>
                <a:endParaRPr lang="vi-V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63760"/>
        <c:crosses val="autoZero"/>
        <c:auto val="1"/>
        <c:lblAlgn val="ctr"/>
        <c:lblOffset val="100"/>
        <c:noMultiLvlLbl val="0"/>
      </c:catAx>
      <c:valAx>
        <c:axId val="44836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Người dùng (Tỉ)</a:t>
                </a:r>
                <a:endParaRPr lang="vi-VN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837042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061C3-A7D8-4372-BF40-425DDA359E7A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32D0C-993B-4521-B946-139BABE76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27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A9E6C9C2-A801-41DA-8616-52202A66E2EA}" type="slidenum">
              <a:t>1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778017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11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93688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12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77409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13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081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14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99231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15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69914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16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75655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17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71121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18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21837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19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31277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20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83334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42499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21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46141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22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20414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23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90104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24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309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25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53658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26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01405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27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70642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28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80116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29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889238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30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23789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android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lượng</a:t>
            </a:r>
            <a:r>
              <a:rPr lang="en-US" baseline="0" dirty="0" smtClean="0"/>
              <a:t> ng dung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vượt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vậy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android </a:t>
            </a:r>
            <a:r>
              <a:rPr lang="en-US" baseline="0" dirty="0" err="1" smtClean="0"/>
              <a:t>cũng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hướng</a:t>
            </a:r>
            <a:r>
              <a:rPr lang="en-US" baseline="0" dirty="0" smtClean="0"/>
              <a:t> app android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triển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lực</a:t>
            </a:r>
            <a:r>
              <a:rPr lang="en-US" baseline="0" dirty="0" smtClean="0"/>
              <a:t>. </a:t>
            </a:r>
          </a:p>
          <a:p>
            <a:r>
              <a:rPr lang="en-US" baseline="0" dirty="0" err="1" smtClean="0"/>
              <a:t>Đặt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hỏi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android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đứng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> ng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thấy</a:t>
            </a:r>
            <a:r>
              <a:rPr lang="en-US" baseline="0" dirty="0" smtClean="0"/>
              <a:t> android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vs </a:t>
            </a:r>
            <a:r>
              <a:rPr lang="en-US" baseline="0" dirty="0" err="1" smtClean="0"/>
              <a:t>nhìu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dễ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sử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.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DDC5C-02B2-4F92-80C3-9474C2F95C18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926367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31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2312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32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51235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33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05825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34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78855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35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6879879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36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4094665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37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46353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38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130874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39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7276567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40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1621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DDC5C-02B2-4F92-80C3-9474C2F95C18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447200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41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95843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42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6418776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43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795210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44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613160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45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77646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46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647980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47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584487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48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436206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49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45665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50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4197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9DDC5C-02B2-4F92-80C3-9474C2F95C18}" type="slidenum">
              <a:rPr lang="vi-VN" smtClean="0"/>
              <a:t>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03451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7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319190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8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8684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9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29992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>
            <a:noAutofit/>
          </a:bodyPr>
          <a:lstStyle/>
          <a:p>
            <a:pPr lvl="0"/>
            <a:fld id="{843D51DE-14E5-448C-846A-9613AB4C277B}" type="slidenum">
              <a:t>10</a:t>
            </a:fld>
            <a:endParaRPr lang="x-none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24103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3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1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34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5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6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1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45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61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5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0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347E3-30DB-480F-B6F5-9CF3F5F7C1EF}" type="datetimeFigureOut">
              <a:rPr lang="en-US" smtClean="0"/>
              <a:t>10/23/2015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797C4-9306-42E3-B10A-ADF037A0B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58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8229627" cy="517965"/>
          </a:xfrm>
        </p:spPr>
        <p:txBody>
          <a:bodyPr/>
          <a:lstStyle/>
          <a:p>
            <a:pPr marL="0" lvl="0" indent="0" algn="ctr">
              <a:buNone/>
            </a:pPr>
            <a:r>
              <a:rPr lang="x-none" dirty="0"/>
              <a:t>Human Computer Interaction</a:t>
            </a: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013399" y="2286099"/>
            <a:ext cx="8229627" cy="1145009"/>
          </a:xfrm>
        </p:spPr>
        <p:txBody>
          <a:bodyPr/>
          <a:lstStyle/>
          <a:p>
            <a:pPr lvl="0" algn="ctr"/>
            <a:r>
              <a:rPr lang="en-GB" dirty="0" smtClean="0"/>
              <a:t>UI PATTERN</a:t>
            </a:r>
            <a:endParaRPr lang="x-none" dirty="0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3809619" y="4217525"/>
            <a:ext cx="6858295" cy="517965"/>
          </a:xfrm>
        </p:spPr>
        <p:txBody>
          <a:bodyPr/>
          <a:lstStyle/>
          <a:p>
            <a:pPr marL="0" lvl="0" indent="0" algn="ctr">
              <a:buNone/>
            </a:pPr>
            <a:r>
              <a:rPr lang="x-none" dirty="0"/>
              <a:t>By: Nguyễn Công Hoan</a:t>
            </a:r>
          </a:p>
        </p:txBody>
      </p:sp>
    </p:spTree>
    <p:extLst>
      <p:ext uri="{BB962C8B-B14F-4D97-AF65-F5344CB8AC3E}">
        <p14:creationId xmlns:p14="http://schemas.microsoft.com/office/powerpoint/2010/main" val="15335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Primary Navigation Patterns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951" y="1489997"/>
            <a:ext cx="8142098" cy="50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8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Springboard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1504950"/>
            <a:ext cx="7258050" cy="52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8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/>
              <a:t>List </a:t>
            </a:r>
            <a:r>
              <a:rPr lang="en-US" dirty="0" smtClean="0"/>
              <a:t>Menu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37" y="1444625"/>
            <a:ext cx="73247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9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b="1" dirty="0" smtClean="0"/>
              <a:t>Tabs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456" y="1438275"/>
            <a:ext cx="7397087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18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b="1" dirty="0" smtClean="0"/>
              <a:t>Tabs (cont.)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454150"/>
            <a:ext cx="72771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9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b="1" dirty="0" smtClean="0"/>
              <a:t>Gallery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1394619"/>
            <a:ext cx="7248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8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b="1" dirty="0" smtClean="0"/>
              <a:t>Dashboard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25" y="1590675"/>
            <a:ext cx="729615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Metaphor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2" y="1543975"/>
            <a:ext cx="7267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3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Mega Menu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2" y="1803400"/>
            <a:ext cx="72294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4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Secondary Navigation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262" y="1562100"/>
            <a:ext cx="7229475" cy="50297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65277" y="6534834"/>
            <a:ext cx="85162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00"/>
                </a:solidFill>
                <a:effectLst/>
                <a:latin typeface="TimesNewRomanPS-ItalicMT"/>
              </a:rPr>
              <a:t>(Left) Primary, tabs; secondary, springboard. (Right) Primary, tabs; secondary, list.</a:t>
            </a:r>
            <a:r>
              <a:rPr lang="en-US" i="0" dirty="0" smtClean="0">
                <a:solidFill>
                  <a:srgbClr val="000000"/>
                </a:solidFill>
                <a:effectLst/>
                <a:latin typeface="TimesNewRomanPS-ItalicMT"/>
              </a:rPr>
              <a:t/>
            </a:r>
            <a:br>
              <a:rPr lang="en-US" i="0" dirty="0" smtClean="0">
                <a:solidFill>
                  <a:srgbClr val="000000"/>
                </a:solidFill>
                <a:effectLst/>
                <a:latin typeface="TimesNewRomanPS-ItalicMT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x-none" dirty="0"/>
              <a:t>Agenda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029" dirty="0" smtClean="0"/>
              <a:t>Overview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029" dirty="0" smtClean="0">
                <a:latin typeface="256 Bytes" pitchFamily="2" charset="0"/>
              </a:rPr>
              <a:t>Mobile UI Patterns</a:t>
            </a:r>
            <a:endParaRPr lang="en-029" dirty="0" smtClean="0"/>
          </a:p>
          <a:p>
            <a:pPr>
              <a:buSzPct val="45000"/>
              <a:buFont typeface="StarSymbol"/>
              <a:buChar char="●"/>
            </a:pPr>
            <a:r>
              <a:rPr lang="en-029" dirty="0" smtClean="0">
                <a:latin typeface="256 Bytes" pitchFamily="2" charset="0"/>
              </a:rPr>
              <a:t>Web UI Patterns</a:t>
            </a:r>
          </a:p>
          <a:p>
            <a:pPr>
              <a:buSzPct val="45000"/>
              <a:buFont typeface="StarSymbol"/>
              <a:buChar char="●"/>
            </a:pPr>
            <a:r>
              <a:rPr lang="en-029" dirty="0" smtClean="0">
                <a:latin typeface="256 Bytes" pitchFamily="2" charset="0"/>
              </a:rPr>
              <a:t>How to apply?</a:t>
            </a:r>
          </a:p>
          <a:p>
            <a:pPr>
              <a:buSzPct val="45000"/>
              <a:buFont typeface="StarSymbol"/>
              <a:buChar char="●"/>
            </a:pPr>
            <a:endParaRPr lang="en-029" dirty="0" smtClean="0"/>
          </a:p>
          <a:p>
            <a:pPr lvl="0">
              <a:buSzPct val="45000"/>
              <a:buFont typeface="StarSymbol"/>
              <a:buChar char="●"/>
            </a:pP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Secondary Navigation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881" y="1690688"/>
            <a:ext cx="8670238" cy="44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Page Carousel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482725"/>
            <a:ext cx="73056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0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Image Carousel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1460358"/>
            <a:ext cx="7248525" cy="526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5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Expanding List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1651794"/>
            <a:ext cx="7200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Forms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Sign In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Registration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Checkout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Calculate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Search Form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Multi-Step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Long Form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7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Sign In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975" y="1690688"/>
            <a:ext cx="7258050" cy="50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Registration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7" y="1690688"/>
            <a:ext cx="717232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5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Checkout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650716"/>
            <a:ext cx="7219950" cy="50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Calculate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504950"/>
            <a:ext cx="7239000" cy="521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53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Search Form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431024"/>
            <a:ext cx="7239000" cy="529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0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Design </a:t>
            </a:r>
            <a:r>
              <a:rPr lang="en-GB" dirty="0" smtClean="0"/>
              <a:t>Problem</a:t>
            </a:r>
            <a:endParaRPr lang="vi-VN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4059866873"/>
              </p:ext>
            </p:extLst>
          </p:nvPr>
        </p:nvGraphicFramePr>
        <p:xfrm>
          <a:off x="1487605" y="1774208"/>
          <a:ext cx="9184943" cy="5083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8909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Multi-Step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1394619"/>
            <a:ext cx="7248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7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Long Form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1463675"/>
            <a:ext cx="724852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Search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Explicit Search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Search with Auto-Complete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Dynamic Search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Scoped Search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Saved and Recent Searches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Search Form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Search Results/View Results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en-US" dirty="0" smtClean="0"/>
              <a:t>Explicit Search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025" y="1482725"/>
            <a:ext cx="72199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Feedback &amp; Affordance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14" y="1510476"/>
            <a:ext cx="9114572" cy="48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3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/>
              <a:t>Error </a:t>
            </a:r>
            <a:r>
              <a:rPr lang="en-US" dirty="0" smtClean="0"/>
              <a:t>Messages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12" y="1380332"/>
            <a:ext cx="72675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8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Confirmation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1607888"/>
            <a:ext cx="7286625" cy="511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6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/>
              <a:t>System </a:t>
            </a:r>
            <a:r>
              <a:rPr lang="en-US" dirty="0" smtClean="0"/>
              <a:t>Status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37" y="1689100"/>
            <a:ext cx="7248525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2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029" dirty="0" smtClean="0">
                <a:latin typeface="256 Bytes" pitchFamily="2" charset="0"/>
              </a:rPr>
              <a:t>Web UI Patterns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Navigation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Forms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Search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Wizard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8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/>
              <a:t>Web </a:t>
            </a:r>
            <a:r>
              <a:rPr lang="en-US" dirty="0" smtClean="0"/>
              <a:t>Navigation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36431" y="1787857"/>
            <a:ext cx="9523827" cy="456849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24084" y="2060812"/>
            <a:ext cx="8966579" cy="4088263"/>
            <a:chOff x="1624084" y="2060812"/>
            <a:chExt cx="8966579" cy="4088263"/>
          </a:xfrm>
        </p:grpSpPr>
        <p:sp>
          <p:nvSpPr>
            <p:cNvPr id="6" name="Rounded Rectangle 5"/>
            <p:cNvSpPr/>
            <p:nvPr/>
          </p:nvSpPr>
          <p:spPr>
            <a:xfrm>
              <a:off x="1624084" y="2060812"/>
              <a:ext cx="8966579" cy="8052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Header: Logo</a:t>
              </a:r>
              <a:r>
                <a:rPr lang="en-US" sz="2400" dirty="0"/>
                <a:t>, menu, sub-menu, search input </a:t>
              </a:r>
              <a:r>
                <a:rPr lang="en-US" sz="2400" dirty="0" smtClean="0"/>
                <a:t>box, login/out</a:t>
              </a:r>
              <a:endParaRPr lang="en-US" sz="2400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624084" y="3205470"/>
              <a:ext cx="8966579" cy="47942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Sliders: conveying the current most important </a:t>
              </a:r>
              <a:r>
                <a:rPr lang="en-US" sz="2400" dirty="0" smtClean="0"/>
                <a:t>messages</a:t>
              </a:r>
              <a:endParaRPr lang="en-US" sz="24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624084" y="3892170"/>
              <a:ext cx="8966579" cy="128883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Content</a:t>
              </a:r>
              <a:endParaRPr lang="en-US" sz="24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24084" y="5343857"/>
              <a:ext cx="8966579" cy="80521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Footer</a:t>
              </a:r>
              <a:endParaRPr lang="en-US" sz="2400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495471" y="13725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0" dirty="0" smtClean="0">
                <a:solidFill>
                  <a:srgbClr val="000000"/>
                </a:solidFill>
                <a:effectLst/>
              </a:rPr>
              <a:t>Current popular homepage design: menus on top</a:t>
            </a:r>
            <a:br>
              <a:rPr lang="en-US" i="0" dirty="0" smtClean="0">
                <a:solidFill>
                  <a:srgbClr val="000000"/>
                </a:solidFill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90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Design </a:t>
            </a:r>
            <a:r>
              <a:rPr lang="en-GB" dirty="0" err="1" smtClean="0"/>
              <a:t>Proglem</a:t>
            </a:r>
            <a:endParaRPr lang="vi-V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88" y="3025745"/>
            <a:ext cx="2543857" cy="3603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888" y="2474060"/>
            <a:ext cx="2719258" cy="2761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67" y="1917519"/>
            <a:ext cx="1952898" cy="866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374" y="2784415"/>
            <a:ext cx="4431324" cy="236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86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36314" y="6632121"/>
            <a:ext cx="2743200" cy="365125"/>
          </a:xfrm>
        </p:spPr>
        <p:txBody>
          <a:bodyPr/>
          <a:lstStyle/>
          <a:p>
            <a:fld id="{50953502-0A0A-44CB-8A2C-72E0F49C4766}" type="slidenum">
              <a:rPr lang="en-US" smtClean="0"/>
              <a:t>40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791029" y="1001485"/>
            <a:ext cx="10609942" cy="5733143"/>
            <a:chOff x="982889" y="205367"/>
            <a:chExt cx="9886950" cy="6426754"/>
          </a:xfrm>
        </p:grpSpPr>
        <p:sp>
          <p:nvSpPr>
            <p:cNvPr id="7" name="Rectangle 6"/>
            <p:cNvSpPr/>
            <p:nvPr/>
          </p:nvSpPr>
          <p:spPr>
            <a:xfrm>
              <a:off x="3475264" y="205367"/>
              <a:ext cx="4902199" cy="36933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i="0" dirty="0" smtClean="0">
                  <a:solidFill>
                    <a:srgbClr val="000000"/>
                  </a:solidFill>
                  <a:effectLst/>
                </a:rPr>
                <a:t>Horizontal /Vertical primary menu and submenu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982889" y="3088303"/>
              <a:ext cx="3313339" cy="646331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Sliders are most important</a:t>
              </a:r>
              <a:br>
                <a:rPr lang="en-US" dirty="0">
                  <a:solidFill>
                    <a:srgbClr val="000000"/>
                  </a:solidFill>
                </a:rPr>
              </a:br>
              <a:r>
                <a:rPr lang="en-US" dirty="0">
                  <a:solidFill>
                    <a:srgbClr val="000000"/>
                  </a:solidFill>
                </a:rPr>
                <a:t>messages, play but not too </a:t>
              </a:r>
              <a:r>
                <a:rPr lang="en-US" dirty="0" smtClean="0">
                  <a:solidFill>
                    <a:srgbClr val="000000"/>
                  </a:solidFill>
                </a:rPr>
                <a:t>fast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128000" y="3028552"/>
              <a:ext cx="2579914" cy="646331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r"/>
              <a:r>
                <a:rPr lang="en-US" dirty="0">
                  <a:solidFill>
                    <a:srgbClr val="000000"/>
                  </a:solidFill>
                </a:rPr>
                <a:t>Search input box on top should be </a:t>
              </a:r>
              <a:r>
                <a:rPr lang="en-US" dirty="0" smtClean="0">
                  <a:solidFill>
                    <a:srgbClr val="000000"/>
                  </a:solidFill>
                </a:rPr>
                <a:t>prominent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842406" y="5985790"/>
              <a:ext cx="1951233" cy="646331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Limit scroll on homepage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82889" y="6231991"/>
              <a:ext cx="2981325" cy="369332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</a:rPr>
                <a:t>Always provide a Home </a:t>
              </a:r>
              <a:r>
                <a:rPr lang="en-US" dirty="0" smtClean="0">
                  <a:solidFill>
                    <a:srgbClr val="000000"/>
                  </a:solidFill>
                </a:rPr>
                <a:t>link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2889" y="574699"/>
              <a:ext cx="9886950" cy="2352675"/>
            </a:xfrm>
            <a:prstGeom prst="rect">
              <a:avLst/>
            </a:prstGeom>
            <a:ln w="28575">
              <a:solidFill>
                <a:schemeClr val="tx1">
                  <a:alpha val="0"/>
                </a:schemeClr>
              </a:solidFill>
              <a:prstDash val="solid"/>
            </a:ln>
            <a:effectLst>
              <a:softEdge rad="0"/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2889" y="4053061"/>
              <a:ext cx="9810750" cy="1771650"/>
            </a:xfrm>
            <a:prstGeom prst="rect">
              <a:avLst/>
            </a:prstGeom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838199" y="78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029" dirty="0" smtClean="0">
                <a:latin typeface="256 Bytes" pitchFamily="2" charset="0"/>
              </a:rPr>
              <a:t>Header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6515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41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348127" y="1576187"/>
            <a:ext cx="9495745" cy="4894664"/>
            <a:chOff x="740455" y="1564949"/>
            <a:chExt cx="9495745" cy="489466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456" y="1564949"/>
              <a:ext cx="9495744" cy="400160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295498" y="5951781"/>
              <a:ext cx="3237417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i="0" dirty="0" smtClean="0">
                  <a:solidFill>
                    <a:srgbClr val="000000"/>
                  </a:solidFill>
                  <a:effectLst/>
                </a:rPr>
                <a:t>Links to frequently used pages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813294" y="5813282"/>
              <a:ext cx="2422906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i="0" dirty="0" smtClean="0">
                  <a:solidFill>
                    <a:srgbClr val="000000"/>
                  </a:solidFill>
                  <a:effectLst/>
                </a:rPr>
                <a:t>Using the same footer for all pages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40455" y="5813282"/>
              <a:ext cx="3274664" cy="64633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i="0" dirty="0" smtClean="0">
                  <a:solidFill>
                    <a:srgbClr val="000000"/>
                  </a:solidFill>
                  <a:effectLst/>
                </a:rPr>
                <a:t>Secondary navigation to important information</a:t>
              </a:r>
              <a:endParaRPr lang="en-US" dirty="0"/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029" dirty="0" smtClean="0">
                <a:latin typeface="256 Bytes" pitchFamily="2" charset="0"/>
              </a:rPr>
              <a:t>Footer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21495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Breadcrumbs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85862" y="1511191"/>
            <a:ext cx="93326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0" dirty="0" smtClean="0">
                <a:solidFill>
                  <a:srgbClr val="000000"/>
                </a:solidFill>
                <a:effectLst/>
              </a:rPr>
              <a:t>Tell users where they have been, where they are, how they can go back</a:t>
            </a:r>
            <a:br>
              <a:rPr lang="en-US" sz="2400" i="0" dirty="0" smtClean="0">
                <a:solidFill>
                  <a:srgbClr val="000000"/>
                </a:solidFill>
                <a:effectLst/>
              </a:rPr>
            </a:br>
            <a:endParaRPr lang="en-US" sz="2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185862" y="2162691"/>
            <a:ext cx="9820275" cy="4343400"/>
            <a:chOff x="1185862" y="2162691"/>
            <a:chExt cx="9820275" cy="4343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5862" y="2162691"/>
              <a:ext cx="9820275" cy="43434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862286" y="2162691"/>
              <a:ext cx="638628" cy="31925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85862" y="2508376"/>
              <a:ext cx="846138" cy="32837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852057" y="2499250"/>
              <a:ext cx="638628" cy="319252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8377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Pagination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65898" y="1690688"/>
            <a:ext cx="5660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Using Previous', 'Next', '&lt;' and '&gt;' icons, and page numbers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0" y="2381527"/>
            <a:ext cx="6807199" cy="165344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816791" y="4356477"/>
            <a:ext cx="5847216" cy="1250322"/>
            <a:chOff x="2962955" y="4656992"/>
            <a:chExt cx="4377644" cy="8286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0199" y="4656992"/>
              <a:ext cx="3200400" cy="8286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2955" y="4786084"/>
              <a:ext cx="866775" cy="409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796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Carousel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5054600" cy="4351338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Used to browse through a set of </a:t>
            </a:r>
            <a:r>
              <a:rPr lang="en-US" dirty="0" smtClean="0"/>
              <a:t>items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Used </a:t>
            </a:r>
            <a:r>
              <a:rPr lang="en-US" dirty="0"/>
              <a:t>when there are many items and limited </a:t>
            </a:r>
            <a:r>
              <a:rPr lang="en-US" dirty="0" smtClean="0"/>
              <a:t>space while </a:t>
            </a:r>
            <a:r>
              <a:rPr lang="en-US" dirty="0"/>
              <a:t>informing users of something </a:t>
            </a:r>
            <a:r>
              <a:rPr lang="en-US" dirty="0" smtClean="0"/>
              <a:t>more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Used </a:t>
            </a:r>
            <a:r>
              <a:rPr lang="en-US" dirty="0"/>
              <a:t>for visual objects</a:t>
            </a:r>
            <a:br>
              <a:rPr lang="en-US" dirty="0"/>
            </a:b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25" y="1830388"/>
            <a:ext cx="50101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6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/>
              <a:t>Accordion </a:t>
            </a:r>
            <a:r>
              <a:rPr lang="en-US" dirty="0" smtClean="0"/>
              <a:t>Menu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4488543" cy="435133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V</a:t>
            </a:r>
            <a:r>
              <a:rPr lang="en-US" dirty="0" smtClean="0">
                <a:effectLst/>
              </a:rPr>
              <a:t>ery convenient for users to navigate through other items in the sub-menu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/>
              <a:t>Allowing users to view content of a section </a:t>
            </a:r>
            <a:r>
              <a:rPr lang="en-US" dirty="0" smtClean="0"/>
              <a:t>while seeing </a:t>
            </a:r>
            <a:r>
              <a:rPr lang="en-US" dirty="0"/>
              <a:t>other sections</a:t>
            </a:r>
            <a:br>
              <a:rPr lang="en-US" dirty="0"/>
            </a:b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1690688"/>
            <a:ext cx="4552950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66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/>
              <a:t>Thumbnail </a:t>
            </a:r>
            <a:r>
              <a:rPr lang="en-US" dirty="0" smtClean="0"/>
              <a:t>Gallery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199" y="1728788"/>
            <a:ext cx="5025571" cy="435133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View </a:t>
            </a:r>
            <a:r>
              <a:rPr lang="en-US" dirty="0"/>
              <a:t>many images </a:t>
            </a:r>
            <a:r>
              <a:rPr lang="en-US" dirty="0" smtClean="0"/>
              <a:t>without downloading </a:t>
            </a:r>
            <a:r>
              <a:rPr lang="en-US" dirty="0"/>
              <a:t>full sized </a:t>
            </a:r>
            <a:r>
              <a:rPr lang="en-US" dirty="0" smtClean="0"/>
              <a:t>content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View on two mode current screen or popup</a:t>
            </a: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8788"/>
            <a:ext cx="53244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9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Form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Forms contain various input elements: text boxes,</a:t>
            </a:r>
            <a:br>
              <a:rPr lang="en-US" dirty="0"/>
            </a:br>
            <a:r>
              <a:rPr lang="en-US" dirty="0"/>
              <a:t>combo boxes (dropdown), radio buttons, etc</a:t>
            </a:r>
            <a:r>
              <a:rPr lang="en-US" dirty="0" smtClean="0"/>
              <a:t>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Guidelines: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 smtClean="0"/>
              <a:t>Use </a:t>
            </a:r>
            <a:r>
              <a:rPr lang="en-US" dirty="0"/>
              <a:t>one-column left aligned </a:t>
            </a:r>
            <a:r>
              <a:rPr lang="en-US" dirty="0" smtClean="0"/>
              <a:t>forms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 smtClean="0"/>
              <a:t>Mark </a:t>
            </a:r>
            <a:r>
              <a:rPr lang="en-US" dirty="0"/>
              <a:t>required fields or active feedback on required </a:t>
            </a:r>
            <a:r>
              <a:rPr lang="en-US" dirty="0" smtClean="0"/>
              <a:t>fields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 smtClean="0"/>
              <a:t>Provide </a:t>
            </a:r>
            <a:r>
              <a:rPr lang="en-US" dirty="0"/>
              <a:t>good feedback for actions and good error</a:t>
            </a:r>
            <a:br>
              <a:rPr lang="en-US" dirty="0"/>
            </a:br>
            <a:r>
              <a:rPr lang="en-US" dirty="0" smtClean="0"/>
              <a:t>messages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 smtClean="0"/>
              <a:t>Place </a:t>
            </a:r>
            <a:r>
              <a:rPr lang="en-US" dirty="0"/>
              <a:t>labels on the left or top and consistent throughout the</a:t>
            </a:r>
            <a:br>
              <a:rPr lang="en-US" dirty="0"/>
            </a:br>
            <a:r>
              <a:rPr lang="en-US" dirty="0" smtClean="0"/>
              <a:t>website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 smtClean="0"/>
              <a:t>Group </a:t>
            </a:r>
            <a:r>
              <a:rPr lang="en-US" dirty="0"/>
              <a:t>related fields (using colors or shading)</a:t>
            </a:r>
            <a:br>
              <a:rPr lang="en-US" dirty="0"/>
            </a:b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0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Form (Cont.)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 dirty="0"/>
              <a:t>Input prompts placed within input </a:t>
            </a:r>
            <a:r>
              <a:rPr lang="en-US" dirty="0" smtClean="0"/>
              <a:t>box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Good defaults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Good feedback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Few </a:t>
            </a:r>
            <a:r>
              <a:rPr lang="en-US" dirty="0"/>
              <a:t>required info</a:t>
            </a:r>
            <a:br>
              <a:rPr lang="en-US" dirty="0"/>
            </a:b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0" y="1728788"/>
            <a:ext cx="43243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3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GB" dirty="0" smtClean="0"/>
              <a:t>Others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lvl="0">
              <a:buSzPct val="45000"/>
            </a:pPr>
            <a:r>
              <a:rPr lang="en-US" dirty="0"/>
              <a:t>Password Strength </a:t>
            </a:r>
            <a:r>
              <a:rPr lang="en-US" dirty="0" smtClean="0"/>
              <a:t>Meter</a:t>
            </a:r>
          </a:p>
          <a:p>
            <a:pPr lvl="0">
              <a:buSzPct val="45000"/>
            </a:pPr>
            <a:r>
              <a:rPr lang="en-US" dirty="0" err="1" smtClean="0"/>
              <a:t>Inplace</a:t>
            </a:r>
            <a:r>
              <a:rPr lang="en-US" dirty="0" smtClean="0"/>
              <a:t> Editor</a:t>
            </a:r>
          </a:p>
          <a:p>
            <a:pPr lvl="0">
              <a:buSzPct val="45000"/>
            </a:pPr>
            <a:r>
              <a:rPr lang="en-US" dirty="0" smtClean="0"/>
              <a:t>Password </a:t>
            </a:r>
            <a:r>
              <a:rPr lang="en-US" dirty="0"/>
              <a:t>Strength </a:t>
            </a:r>
            <a:r>
              <a:rPr lang="en-US" dirty="0" smtClean="0"/>
              <a:t>Meter</a:t>
            </a:r>
          </a:p>
          <a:p>
            <a:pPr lvl="0">
              <a:buSzPct val="45000"/>
            </a:pPr>
            <a:r>
              <a:rPr lang="en-US" dirty="0" smtClean="0"/>
              <a:t>Input Validation</a:t>
            </a:r>
          </a:p>
          <a:p>
            <a:pPr lvl="0">
              <a:buSzPct val="45000"/>
            </a:pPr>
            <a:r>
              <a:rPr lang="en-US" dirty="0" smtClean="0"/>
              <a:t>Lazy </a:t>
            </a:r>
            <a:r>
              <a:rPr lang="en-US" dirty="0"/>
              <a:t>Registration</a:t>
            </a:r>
          </a:p>
          <a:p>
            <a:pPr lvl="0">
              <a:buSzPct val="45000"/>
            </a:pPr>
            <a:r>
              <a:rPr lang="en-US" dirty="0" smtClean="0"/>
              <a:t>Search</a:t>
            </a:r>
          </a:p>
          <a:p>
            <a:pPr lvl="0">
              <a:buSzPct val="45000"/>
            </a:pPr>
            <a:r>
              <a:rPr lang="en-US" dirty="0" smtClean="0"/>
              <a:t>Progress </a:t>
            </a:r>
            <a:r>
              <a:rPr lang="en-US" dirty="0"/>
              <a:t>Indicator/Wizard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24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Design Everything From Zero</a:t>
            </a:r>
            <a:endParaRPr lang="vi-VN" dirty="0"/>
          </a:p>
        </p:txBody>
      </p:sp>
      <p:pic>
        <p:nvPicPr>
          <p:cNvPr id="32" name="Content Placeholder 3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779" y="3020749"/>
            <a:ext cx="2390775" cy="1914525"/>
          </a:xfrm>
        </p:spPr>
      </p:pic>
      <p:sp>
        <p:nvSpPr>
          <p:cNvPr id="4" name="Oval 3"/>
          <p:cNvSpPr/>
          <p:nvPr/>
        </p:nvSpPr>
        <p:spPr>
          <a:xfrm>
            <a:off x="883994" y="2304653"/>
            <a:ext cx="2159307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Developers A</a:t>
            </a:r>
            <a:endParaRPr lang="vi-VN"/>
          </a:p>
        </p:txBody>
      </p:sp>
      <p:sp>
        <p:nvSpPr>
          <p:cNvPr id="5" name="Oval 4"/>
          <p:cNvSpPr/>
          <p:nvPr/>
        </p:nvSpPr>
        <p:spPr>
          <a:xfrm>
            <a:off x="3745332" y="2304653"/>
            <a:ext cx="1874079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Design</a:t>
            </a:r>
            <a:endParaRPr lang="vi-VN"/>
          </a:p>
        </p:txBody>
      </p:sp>
      <p:sp>
        <p:nvSpPr>
          <p:cNvPr id="6" name="Oval 5"/>
          <p:cNvSpPr/>
          <p:nvPr/>
        </p:nvSpPr>
        <p:spPr>
          <a:xfrm>
            <a:off x="6413387" y="2304653"/>
            <a:ext cx="2027416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His Button</a:t>
            </a:r>
            <a:endParaRPr lang="vi-VN"/>
          </a:p>
        </p:txBody>
      </p:sp>
      <p:cxnSp>
        <p:nvCxnSpPr>
          <p:cNvPr id="8" name="Straight Arrow Connector 7"/>
          <p:cNvCxnSpPr>
            <a:stCxn id="5" idx="6"/>
            <a:endCxn id="6" idx="2"/>
          </p:cNvCxnSpPr>
          <p:nvPr/>
        </p:nvCxnSpPr>
        <p:spPr>
          <a:xfrm>
            <a:off x="5619411" y="2662701"/>
            <a:ext cx="793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5" idx="2"/>
          </p:cNvCxnSpPr>
          <p:nvPr/>
        </p:nvCxnSpPr>
        <p:spPr>
          <a:xfrm>
            <a:off x="3043301" y="2662701"/>
            <a:ext cx="70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83994" y="3130257"/>
            <a:ext cx="2159307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Developers B</a:t>
            </a:r>
            <a:endParaRPr lang="vi-VN"/>
          </a:p>
        </p:txBody>
      </p:sp>
      <p:sp>
        <p:nvSpPr>
          <p:cNvPr id="16" name="Oval 15"/>
          <p:cNvSpPr/>
          <p:nvPr/>
        </p:nvSpPr>
        <p:spPr>
          <a:xfrm>
            <a:off x="3745332" y="3130257"/>
            <a:ext cx="1874079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Design</a:t>
            </a:r>
            <a:endParaRPr lang="vi-VN"/>
          </a:p>
        </p:txBody>
      </p:sp>
      <p:sp>
        <p:nvSpPr>
          <p:cNvPr id="17" name="Oval 16"/>
          <p:cNvSpPr/>
          <p:nvPr/>
        </p:nvSpPr>
        <p:spPr>
          <a:xfrm>
            <a:off x="6413387" y="3130257"/>
            <a:ext cx="2027416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His Button</a:t>
            </a:r>
            <a:endParaRPr lang="vi-VN"/>
          </a:p>
        </p:txBody>
      </p:sp>
      <p:cxnSp>
        <p:nvCxnSpPr>
          <p:cNvPr id="18" name="Straight Arrow Connector 17"/>
          <p:cNvCxnSpPr>
            <a:stCxn id="16" idx="6"/>
            <a:endCxn id="17" idx="2"/>
          </p:cNvCxnSpPr>
          <p:nvPr/>
        </p:nvCxnSpPr>
        <p:spPr>
          <a:xfrm>
            <a:off x="5619411" y="3488305"/>
            <a:ext cx="793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6"/>
            <a:endCxn id="16" idx="2"/>
          </p:cNvCxnSpPr>
          <p:nvPr/>
        </p:nvCxnSpPr>
        <p:spPr>
          <a:xfrm>
            <a:off x="3043301" y="3488305"/>
            <a:ext cx="70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83994" y="3972000"/>
            <a:ext cx="2159307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Developers C</a:t>
            </a:r>
            <a:endParaRPr lang="vi-VN"/>
          </a:p>
        </p:txBody>
      </p:sp>
      <p:sp>
        <p:nvSpPr>
          <p:cNvPr id="21" name="Oval 20"/>
          <p:cNvSpPr/>
          <p:nvPr/>
        </p:nvSpPr>
        <p:spPr>
          <a:xfrm>
            <a:off x="3745332" y="3972000"/>
            <a:ext cx="1874079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Design</a:t>
            </a:r>
            <a:endParaRPr lang="vi-VN"/>
          </a:p>
        </p:txBody>
      </p:sp>
      <p:sp>
        <p:nvSpPr>
          <p:cNvPr id="22" name="Oval 21"/>
          <p:cNvSpPr/>
          <p:nvPr/>
        </p:nvSpPr>
        <p:spPr>
          <a:xfrm>
            <a:off x="6413387" y="3972000"/>
            <a:ext cx="2027416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His Button</a:t>
            </a:r>
            <a:endParaRPr lang="vi-VN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5619411" y="4330048"/>
            <a:ext cx="793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6"/>
            <a:endCxn id="21" idx="2"/>
          </p:cNvCxnSpPr>
          <p:nvPr/>
        </p:nvCxnSpPr>
        <p:spPr>
          <a:xfrm>
            <a:off x="3043301" y="4330048"/>
            <a:ext cx="70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83994" y="4856821"/>
            <a:ext cx="2159307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Developers …</a:t>
            </a:r>
            <a:endParaRPr lang="vi-VN"/>
          </a:p>
        </p:txBody>
      </p:sp>
      <p:sp>
        <p:nvSpPr>
          <p:cNvPr id="26" name="Oval 25"/>
          <p:cNvSpPr/>
          <p:nvPr/>
        </p:nvSpPr>
        <p:spPr>
          <a:xfrm>
            <a:off x="3745332" y="4856821"/>
            <a:ext cx="1874079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Design</a:t>
            </a:r>
            <a:endParaRPr lang="vi-VN"/>
          </a:p>
        </p:txBody>
      </p:sp>
      <p:sp>
        <p:nvSpPr>
          <p:cNvPr id="27" name="Oval 26"/>
          <p:cNvSpPr/>
          <p:nvPr/>
        </p:nvSpPr>
        <p:spPr>
          <a:xfrm>
            <a:off x="6413387" y="4856821"/>
            <a:ext cx="2027416" cy="716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His Button</a:t>
            </a:r>
            <a:endParaRPr lang="vi-VN"/>
          </a:p>
        </p:txBody>
      </p:sp>
      <p:cxnSp>
        <p:nvCxnSpPr>
          <p:cNvPr id="28" name="Straight Arrow Connector 27"/>
          <p:cNvCxnSpPr>
            <a:stCxn id="26" idx="6"/>
            <a:endCxn id="27" idx="2"/>
          </p:cNvCxnSpPr>
          <p:nvPr/>
        </p:nvCxnSpPr>
        <p:spPr>
          <a:xfrm>
            <a:off x="5619411" y="5214869"/>
            <a:ext cx="793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5" idx="6"/>
            <a:endCxn id="26" idx="2"/>
          </p:cNvCxnSpPr>
          <p:nvPr/>
        </p:nvCxnSpPr>
        <p:spPr>
          <a:xfrm>
            <a:off x="3043301" y="5214869"/>
            <a:ext cx="702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xplosion 1 30"/>
          <p:cNvSpPr/>
          <p:nvPr/>
        </p:nvSpPr>
        <p:spPr>
          <a:xfrm>
            <a:off x="8879618" y="-84093"/>
            <a:ext cx="2511846" cy="27982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Time losing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50514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5" grpId="0" animBg="1"/>
      <p:bldP spid="26" grpId="0" animBg="1"/>
      <p:bldP spid="27" grpId="0" animBg="1"/>
      <p:bldP spid="3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029" dirty="0" smtClean="0">
                <a:latin typeface="256 Bytes" pitchFamily="2" charset="0"/>
              </a:rPr>
              <a:t>How to apply?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lvl="0">
              <a:buSzPct val="45000"/>
            </a:pPr>
            <a:r>
              <a:rPr lang="en-US" dirty="0" smtClean="0"/>
              <a:t>Sharing information about bootstrap</a:t>
            </a:r>
          </a:p>
          <a:p>
            <a:pPr lvl="0">
              <a:buSzPct val="45000"/>
            </a:pPr>
            <a:r>
              <a:rPr lang="en-GB" dirty="0" smtClean="0"/>
              <a:t>Try again and again</a:t>
            </a:r>
          </a:p>
          <a:p>
            <a:pPr lvl="0">
              <a:buSzPct val="45000"/>
            </a:pPr>
            <a:r>
              <a:rPr lang="en-GB" dirty="0" smtClean="0"/>
              <a:t>Self-design new pattern base on prototype</a:t>
            </a:r>
          </a:p>
          <a:p>
            <a:pPr lvl="0">
              <a:buSzPct val="45000"/>
            </a:pPr>
            <a:r>
              <a:rPr lang="en-GB" dirty="0" smtClean="0"/>
              <a:t>And practice more and more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1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Solution</a:t>
            </a:r>
            <a:endParaRPr lang="vi-V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0381" y="1771678"/>
            <a:ext cx="2962325" cy="1029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/>
              <a:t>Developers </a:t>
            </a:r>
            <a:r>
              <a:rPr lang="en-US" smtClean="0"/>
              <a:t>Volunteer</a:t>
            </a:r>
            <a:endParaRPr lang="vi-VN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3470311" y="1771678"/>
            <a:ext cx="1894902" cy="1029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/>
              <a:t>Research </a:t>
            </a:r>
            <a:endParaRPr lang="vi-VN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742818" y="1771678"/>
            <a:ext cx="2962325" cy="1029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/>
              <a:t>Design user control</a:t>
            </a:r>
            <a:endParaRPr lang="vi-VN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9082748" y="1771678"/>
            <a:ext cx="2962325" cy="1029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mtClean="0"/>
              <a:t>Packing to lib</a:t>
            </a:r>
            <a:endParaRPr lang="vi-VN"/>
          </a:p>
        </p:txBody>
      </p:sp>
      <p:cxnSp>
        <p:nvCxnSpPr>
          <p:cNvPr id="9" name="Straight Arrow Connector 8"/>
          <p:cNvCxnSpPr>
            <a:stCxn id="4" idx="6"/>
            <a:endCxn id="5" idx="2"/>
          </p:cNvCxnSpPr>
          <p:nvPr/>
        </p:nvCxnSpPr>
        <p:spPr>
          <a:xfrm>
            <a:off x="3092706" y="2286386"/>
            <a:ext cx="377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</p:cNvCxnSpPr>
          <p:nvPr/>
        </p:nvCxnSpPr>
        <p:spPr>
          <a:xfrm flipV="1">
            <a:off x="5365213" y="2281264"/>
            <a:ext cx="377605" cy="5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6"/>
            <a:endCxn id="7" idx="2"/>
          </p:cNvCxnSpPr>
          <p:nvPr/>
        </p:nvCxnSpPr>
        <p:spPr>
          <a:xfrm>
            <a:off x="8705143" y="2286386"/>
            <a:ext cx="377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231368" y="2972959"/>
            <a:ext cx="9386357" cy="3283687"/>
            <a:chOff x="231368" y="2972959"/>
            <a:chExt cx="9386357" cy="3283687"/>
          </a:xfrm>
        </p:grpSpPr>
        <p:sp>
          <p:nvSpPr>
            <p:cNvPr id="17" name="Oval 16"/>
            <p:cNvSpPr/>
            <p:nvPr/>
          </p:nvSpPr>
          <p:spPr>
            <a:xfrm>
              <a:off x="231368" y="2988382"/>
              <a:ext cx="2159307" cy="716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Developers A</a:t>
              </a:r>
              <a:endParaRPr lang="vi-VN"/>
            </a:p>
          </p:txBody>
        </p:sp>
        <p:sp>
          <p:nvSpPr>
            <p:cNvPr id="19" name="Oval 18"/>
            <p:cNvSpPr/>
            <p:nvPr/>
          </p:nvSpPr>
          <p:spPr>
            <a:xfrm>
              <a:off x="7138931" y="2972959"/>
              <a:ext cx="2478794" cy="716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Developers </a:t>
              </a:r>
              <a:r>
                <a:rPr lang="en-US" smtClean="0"/>
                <a:t>A UI</a:t>
              </a:r>
              <a:endParaRPr lang="vi-VN"/>
            </a:p>
          </p:txBody>
        </p:sp>
        <p:cxnSp>
          <p:nvCxnSpPr>
            <p:cNvPr id="20" name="Straight Arrow Connector 19"/>
            <p:cNvCxnSpPr>
              <a:stCxn id="33" idx="6"/>
              <a:endCxn id="19" idx="2"/>
            </p:cNvCxnSpPr>
            <p:nvPr/>
          </p:nvCxnSpPr>
          <p:spPr>
            <a:xfrm flipV="1">
              <a:off x="6251108" y="3331007"/>
              <a:ext cx="887823" cy="12452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7" idx="6"/>
              <a:endCxn id="33" idx="2"/>
            </p:cNvCxnSpPr>
            <p:nvPr/>
          </p:nvCxnSpPr>
          <p:spPr>
            <a:xfrm>
              <a:off x="2390675" y="3346430"/>
              <a:ext cx="1070132" cy="12298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31368" y="3813986"/>
              <a:ext cx="2159307" cy="716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Developers B</a:t>
              </a:r>
              <a:endParaRPr lang="vi-VN"/>
            </a:p>
          </p:txBody>
        </p:sp>
        <p:sp>
          <p:nvSpPr>
            <p:cNvPr id="24" name="Oval 23"/>
            <p:cNvSpPr/>
            <p:nvPr/>
          </p:nvSpPr>
          <p:spPr>
            <a:xfrm>
              <a:off x="7138931" y="3798563"/>
              <a:ext cx="2478794" cy="716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Developers </a:t>
              </a:r>
              <a:r>
                <a:rPr lang="en-US" smtClean="0"/>
                <a:t>B </a:t>
              </a:r>
              <a:r>
                <a:rPr lang="en-US"/>
                <a:t>UI</a:t>
              </a:r>
              <a:endParaRPr lang="vi-VN"/>
            </a:p>
          </p:txBody>
        </p:sp>
        <p:cxnSp>
          <p:nvCxnSpPr>
            <p:cNvPr id="25" name="Straight Arrow Connector 24"/>
            <p:cNvCxnSpPr>
              <a:stCxn id="33" idx="6"/>
              <a:endCxn id="24" idx="2"/>
            </p:cNvCxnSpPr>
            <p:nvPr/>
          </p:nvCxnSpPr>
          <p:spPr>
            <a:xfrm flipV="1">
              <a:off x="6251108" y="4156611"/>
              <a:ext cx="887823" cy="419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33" idx="2"/>
            </p:cNvCxnSpPr>
            <p:nvPr/>
          </p:nvCxnSpPr>
          <p:spPr>
            <a:xfrm>
              <a:off x="2390675" y="4172034"/>
              <a:ext cx="1070132" cy="4042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231368" y="4655729"/>
              <a:ext cx="2159307" cy="716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Developers C</a:t>
              </a:r>
              <a:endParaRPr lang="vi-VN"/>
            </a:p>
          </p:txBody>
        </p:sp>
        <p:sp>
          <p:nvSpPr>
            <p:cNvPr id="29" name="Oval 28"/>
            <p:cNvSpPr/>
            <p:nvPr/>
          </p:nvSpPr>
          <p:spPr>
            <a:xfrm>
              <a:off x="7138931" y="4640306"/>
              <a:ext cx="2478793" cy="716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Developers </a:t>
              </a:r>
              <a:r>
                <a:rPr lang="en-US" smtClean="0"/>
                <a:t>C </a:t>
              </a:r>
              <a:r>
                <a:rPr lang="en-US"/>
                <a:t>UI</a:t>
              </a:r>
              <a:endParaRPr lang="vi-VN"/>
            </a:p>
          </p:txBody>
        </p:sp>
        <p:cxnSp>
          <p:nvCxnSpPr>
            <p:cNvPr id="30" name="Straight Arrow Connector 29"/>
            <p:cNvCxnSpPr>
              <a:stCxn id="33" idx="6"/>
              <a:endCxn id="29" idx="2"/>
            </p:cNvCxnSpPr>
            <p:nvPr/>
          </p:nvCxnSpPr>
          <p:spPr>
            <a:xfrm>
              <a:off x="6251108" y="4576299"/>
              <a:ext cx="887823" cy="4220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7" idx="6"/>
              <a:endCxn id="33" idx="2"/>
            </p:cNvCxnSpPr>
            <p:nvPr/>
          </p:nvCxnSpPr>
          <p:spPr>
            <a:xfrm flipV="1">
              <a:off x="2390675" y="4576299"/>
              <a:ext cx="1070132" cy="4374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231368" y="5540550"/>
              <a:ext cx="2159307" cy="716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Developers …</a:t>
              </a:r>
              <a:endParaRPr lang="vi-VN"/>
            </a:p>
          </p:txBody>
        </p:sp>
        <p:sp>
          <p:nvSpPr>
            <p:cNvPr id="33" name="Oval 32"/>
            <p:cNvSpPr/>
            <p:nvPr/>
          </p:nvSpPr>
          <p:spPr>
            <a:xfrm>
              <a:off x="3460807" y="4218251"/>
              <a:ext cx="2790301" cy="716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Custom control in lib</a:t>
              </a:r>
              <a:endParaRPr lang="vi-VN"/>
            </a:p>
          </p:txBody>
        </p:sp>
        <p:sp>
          <p:nvSpPr>
            <p:cNvPr id="34" name="Oval 33"/>
            <p:cNvSpPr/>
            <p:nvPr/>
          </p:nvSpPr>
          <p:spPr>
            <a:xfrm>
              <a:off x="7138931" y="5525127"/>
              <a:ext cx="2478793" cy="71609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Developers </a:t>
              </a:r>
              <a:r>
                <a:rPr lang="en-US" smtClean="0"/>
                <a:t>… </a:t>
              </a:r>
              <a:r>
                <a:rPr lang="en-US"/>
                <a:t>UI</a:t>
              </a:r>
              <a:endParaRPr lang="vi-VN"/>
            </a:p>
          </p:txBody>
        </p:sp>
        <p:cxnSp>
          <p:nvCxnSpPr>
            <p:cNvPr id="35" name="Straight Arrow Connector 34"/>
            <p:cNvCxnSpPr>
              <a:stCxn id="33" idx="6"/>
              <a:endCxn id="34" idx="2"/>
            </p:cNvCxnSpPr>
            <p:nvPr/>
          </p:nvCxnSpPr>
          <p:spPr>
            <a:xfrm>
              <a:off x="6251108" y="4576299"/>
              <a:ext cx="887823" cy="13068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2" idx="6"/>
              <a:endCxn id="33" idx="2"/>
            </p:cNvCxnSpPr>
            <p:nvPr/>
          </p:nvCxnSpPr>
          <p:spPr>
            <a:xfrm flipV="1">
              <a:off x="2390675" y="4576299"/>
              <a:ext cx="1070132" cy="13222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Explosion 1 76"/>
          <p:cNvSpPr/>
          <p:nvPr/>
        </p:nvSpPr>
        <p:spPr>
          <a:xfrm>
            <a:off x="9680154" y="2967313"/>
            <a:ext cx="2511846" cy="2798284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Tiết kiệm </a:t>
            </a:r>
            <a:r>
              <a:rPr lang="en-US"/>
              <a:t>thời gian</a:t>
            </a:r>
            <a:endParaRPr lang="vi-VN"/>
          </a:p>
          <a:p>
            <a:pPr algn="ctr"/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64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UI Design Pattern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Object-oriented Methodology</a:t>
            </a:r>
          </a:p>
          <a:p>
            <a:pPr lvl="1">
              <a:buSzPct val="45000"/>
              <a:buFont typeface="StarSymbol"/>
              <a:buChar char="●"/>
            </a:pPr>
            <a:r>
              <a:rPr lang="en-US" dirty="0" smtClean="0"/>
              <a:t> “Design patterns are descriptions of communicating objects and classes that are customized to solve a general design problem in a particular context” (Erich Gamma et al. 1995)  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Generally, a design pattern is a description of the repeatable problem and its solution   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UI design patterns are descriptions of common UI design problems and their solutions 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4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029" dirty="0" smtClean="0">
                <a:latin typeface="256 Bytes" pitchFamily="2" charset="0"/>
              </a:rPr>
              <a:t>Mobile UI Patterns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Navigation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Forms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Search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Feedback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7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 algn="ctr"/>
            <a:r>
              <a:rPr lang="en-US" dirty="0" smtClean="0"/>
              <a:t>Mobile Navigation</a:t>
            </a:r>
            <a:endParaRPr lang="x-none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38200" y="1728788"/>
            <a:ext cx="10515600" cy="4351338"/>
          </a:xfrm>
        </p:spPr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Springboard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Tab menu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List menu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Gallery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dirty="0" smtClean="0"/>
              <a:t>Metaphor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53502-0A0A-44CB-8A2C-72E0F49C47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4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734</Words>
  <Application>Microsoft Office PowerPoint</Application>
  <PresentationFormat>Widescreen</PresentationFormat>
  <Paragraphs>258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256 Bytes</vt:lpstr>
      <vt:lpstr>Arial</vt:lpstr>
      <vt:lpstr>Calibri</vt:lpstr>
      <vt:lpstr>Calibri Light</vt:lpstr>
      <vt:lpstr>StarSymbol</vt:lpstr>
      <vt:lpstr>Times New Roman</vt:lpstr>
      <vt:lpstr>TimesNewRomanPS-ItalicMT</vt:lpstr>
      <vt:lpstr>Wingdings</vt:lpstr>
      <vt:lpstr>Office Theme</vt:lpstr>
      <vt:lpstr>UI PATTERN</vt:lpstr>
      <vt:lpstr>Agenda</vt:lpstr>
      <vt:lpstr>Design Problem</vt:lpstr>
      <vt:lpstr>Design Proglem</vt:lpstr>
      <vt:lpstr>Design Everything From Zero</vt:lpstr>
      <vt:lpstr>Solution</vt:lpstr>
      <vt:lpstr>UI Design Pattern</vt:lpstr>
      <vt:lpstr>Mobile UI Patterns</vt:lpstr>
      <vt:lpstr>Mobile Navigation</vt:lpstr>
      <vt:lpstr>Primary Navigation Patterns</vt:lpstr>
      <vt:lpstr>Springboard</vt:lpstr>
      <vt:lpstr>List Menu</vt:lpstr>
      <vt:lpstr>Tabs</vt:lpstr>
      <vt:lpstr>Tabs (cont.)</vt:lpstr>
      <vt:lpstr>Gallery</vt:lpstr>
      <vt:lpstr>Dashboard</vt:lpstr>
      <vt:lpstr>Metaphor</vt:lpstr>
      <vt:lpstr>Mega Menu</vt:lpstr>
      <vt:lpstr>Secondary Navigation</vt:lpstr>
      <vt:lpstr>Secondary Navigation</vt:lpstr>
      <vt:lpstr>Page Carousel</vt:lpstr>
      <vt:lpstr>Image Carousel</vt:lpstr>
      <vt:lpstr>Expanding List</vt:lpstr>
      <vt:lpstr>Forms</vt:lpstr>
      <vt:lpstr>Sign In</vt:lpstr>
      <vt:lpstr>Registration</vt:lpstr>
      <vt:lpstr>Checkout</vt:lpstr>
      <vt:lpstr>Calculate</vt:lpstr>
      <vt:lpstr>Search Form</vt:lpstr>
      <vt:lpstr>Multi-Step</vt:lpstr>
      <vt:lpstr>Long Form</vt:lpstr>
      <vt:lpstr>Search</vt:lpstr>
      <vt:lpstr>Explicit Search</vt:lpstr>
      <vt:lpstr>Feedback &amp; Affordance</vt:lpstr>
      <vt:lpstr>Error Messages</vt:lpstr>
      <vt:lpstr>Confirmation</vt:lpstr>
      <vt:lpstr>System Status</vt:lpstr>
      <vt:lpstr>Web UI Patterns</vt:lpstr>
      <vt:lpstr>Web Navigation</vt:lpstr>
      <vt:lpstr>PowerPoint Presentation</vt:lpstr>
      <vt:lpstr>PowerPoint Presentation</vt:lpstr>
      <vt:lpstr>Breadcrumbs</vt:lpstr>
      <vt:lpstr>Pagination</vt:lpstr>
      <vt:lpstr>Carousel</vt:lpstr>
      <vt:lpstr>Accordion Menu</vt:lpstr>
      <vt:lpstr>Thumbnail Gallery</vt:lpstr>
      <vt:lpstr>Form</vt:lpstr>
      <vt:lpstr>Form (Cont.)</vt:lpstr>
      <vt:lpstr>Others</vt:lpstr>
      <vt:lpstr>How to apply?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UI PATTERN</dc:title>
  <dc:creator>Nguyễn Công Hoan</dc:creator>
  <cp:lastModifiedBy>Hoan Ng</cp:lastModifiedBy>
  <cp:revision>41</cp:revision>
  <dcterms:created xsi:type="dcterms:W3CDTF">2015-10-22T14:44:28Z</dcterms:created>
  <dcterms:modified xsi:type="dcterms:W3CDTF">2015-10-23T14:50:58Z</dcterms:modified>
</cp:coreProperties>
</file>